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8" r:id="rId3"/>
    <p:sldId id="263" r:id="rId4"/>
    <p:sldId id="272" r:id="rId5"/>
    <p:sldId id="273" r:id="rId6"/>
    <p:sldId id="286" r:id="rId7"/>
    <p:sldId id="274" r:id="rId8"/>
    <p:sldId id="275" r:id="rId9"/>
    <p:sldId id="284" r:id="rId10"/>
    <p:sldId id="285" r:id="rId11"/>
    <p:sldId id="299" r:id="rId12"/>
    <p:sldId id="287" r:id="rId13"/>
    <p:sldId id="300" r:id="rId14"/>
    <p:sldId id="268" r:id="rId15"/>
    <p:sldId id="269" r:id="rId16"/>
    <p:sldId id="288" r:id="rId17"/>
    <p:sldId id="289" r:id="rId18"/>
    <p:sldId id="290" r:id="rId19"/>
    <p:sldId id="291" r:id="rId20"/>
    <p:sldId id="267" r:id="rId21"/>
    <p:sldId id="294" r:id="rId22"/>
    <p:sldId id="270" r:id="rId23"/>
    <p:sldId id="271" r:id="rId24"/>
    <p:sldId id="295" r:id="rId25"/>
    <p:sldId id="266" r:id="rId26"/>
    <p:sldId id="277" r:id="rId27"/>
    <p:sldId id="279" r:id="rId28"/>
    <p:sldId id="305" r:id="rId29"/>
    <p:sldId id="306" r:id="rId30"/>
    <p:sldId id="307" r:id="rId31"/>
    <p:sldId id="303" r:id="rId32"/>
    <p:sldId id="280" r:id="rId33"/>
    <p:sldId id="281" r:id="rId34"/>
    <p:sldId id="282" r:id="rId35"/>
    <p:sldId id="292" r:id="rId36"/>
    <p:sldId id="296" r:id="rId37"/>
    <p:sldId id="308" r:id="rId38"/>
    <p:sldId id="309" r:id="rId39"/>
    <p:sldId id="297" r:id="rId40"/>
    <p:sldId id="310" r:id="rId41"/>
    <p:sldId id="302" r:id="rId42"/>
    <p:sldId id="304" r:id="rId43"/>
    <p:sldId id="276" r:id="rId44"/>
    <p:sldId id="301" r:id="rId45"/>
    <p:sldId id="293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700" autoAdjust="0"/>
  </p:normalViewPr>
  <p:slideViewPr>
    <p:cSldViewPr>
      <p:cViewPr varScale="1">
        <p:scale>
          <a:sx n="54" d="100"/>
          <a:sy n="54" d="100"/>
        </p:scale>
        <p:origin x="-50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49E6-EF31-4A7A-884D-FD360940ADCF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2AF3-EED0-4D42-B105-7F16433AF2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E2AF3-EED0-4D42-B105-7F16433AF279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E2AF3-EED0-4D42-B105-7F16433AF279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E2AF3-EED0-4D42-B105-7F16433AF279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E2AF3-EED0-4D42-B105-7F16433AF279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EB766C-4EC0-414D-8552-521297DEA5B3}" type="datetimeFigureOut">
              <a:rPr lang="de-DE" smtClean="0"/>
              <a:pPr/>
              <a:t>23.07.2013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581D42-B292-492F-B4EC-67E394164D7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Feinstaub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Medizinische </a:t>
            </a:r>
            <a:r>
              <a:rPr lang="de-DE" dirty="0" smtClean="0"/>
              <a:t>Bedeutung</a:t>
            </a:r>
            <a:endParaRPr lang="de-DE" dirty="0"/>
          </a:p>
        </p:txBody>
      </p:sp>
      <p:pic>
        <p:nvPicPr>
          <p:cNvPr id="12290" name="Picture 2" descr="Rückansicht eines Autoauspuffs aus dem graue Abgase komme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3964809" cy="264320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857356" y="635795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Dr. Karl-Heinz Franz,  Internist, Lungenarzt, Allergologe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 in Äthiopien</a:t>
            </a:r>
            <a:endParaRPr lang="de-DE" dirty="0"/>
          </a:p>
        </p:txBody>
      </p:sp>
      <p:pic>
        <p:nvPicPr>
          <p:cNvPr id="2050" name="Picture 2" descr="E:\Bilder\2013\Reise\ÄTHIO FEB\Auswahl\aP1040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1272" y="1424622"/>
            <a:ext cx="7481455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 in Äthiopien</a:t>
            </a:r>
            <a:endParaRPr lang="de-DE" dirty="0"/>
          </a:p>
        </p:txBody>
      </p:sp>
      <p:pic>
        <p:nvPicPr>
          <p:cNvPr id="48130" name="Picture 2" descr="H:\Äthiopien\Auswahl allgem\1\P10303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035" y="1219200"/>
            <a:ext cx="6957929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 in Äthiopien</a:t>
            </a:r>
            <a:endParaRPr lang="de-DE" dirty="0"/>
          </a:p>
        </p:txBody>
      </p:sp>
      <p:pic>
        <p:nvPicPr>
          <p:cNvPr id="3074" name="Picture 2" descr="E:\Bilder\2011\Reisen\Äthiopien FEB 2011\Auswahl\Addis\P10205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31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 in Äthiopien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Die Prävalenz von COPD ist in Äthiopien höher als in der BRD</a:t>
            </a:r>
          </a:p>
          <a:p>
            <a:r>
              <a:rPr lang="de-DE" dirty="0" smtClean="0"/>
              <a:t>Frauen sind im Verhältnis zu Männern stärker davon betroffen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Zwei wichtige Begriffe: </a:t>
            </a:r>
          </a:p>
          <a:p>
            <a:endParaRPr lang="de-DE" dirty="0" smtClean="0"/>
          </a:p>
          <a:p>
            <a:pPr lvl="1"/>
            <a:r>
              <a:rPr lang="de-DE" i="1" u="sng" dirty="0" smtClean="0">
                <a:solidFill>
                  <a:srgbClr val="FF0000"/>
                </a:solidFill>
              </a:rPr>
              <a:t>Prävalenz:  </a:t>
            </a:r>
            <a:r>
              <a:rPr lang="de-DE" dirty="0" smtClean="0"/>
              <a:t>Vorkommen von Krankheiten in der Bevölkerung</a:t>
            </a:r>
          </a:p>
          <a:p>
            <a:pPr lvl="1"/>
            <a:endParaRPr lang="de-DE" dirty="0" smtClean="0"/>
          </a:p>
          <a:p>
            <a:pPr lvl="1"/>
            <a:r>
              <a:rPr lang="de-DE" i="1" u="sng" dirty="0" smtClean="0">
                <a:solidFill>
                  <a:srgbClr val="FF0000"/>
                </a:solidFill>
              </a:rPr>
              <a:t>COPD:  </a:t>
            </a:r>
            <a:r>
              <a:rPr lang="de-DE" dirty="0" smtClean="0"/>
              <a:t>chronisch obstruktive Bronchitis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00100" y="528638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Wir wissen dies durch epidemiologische Untersuchungen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werden Feinstaubauswirkungen untersucht?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werden Feinstaubauswirkungen untersucht?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Durch Fallbeobachtungen</a:t>
            </a:r>
          </a:p>
          <a:p>
            <a:r>
              <a:rPr lang="de-DE" dirty="0" smtClean="0"/>
              <a:t>Durch Tierversuche</a:t>
            </a:r>
          </a:p>
          <a:p>
            <a:r>
              <a:rPr lang="de-DE" dirty="0" smtClean="0"/>
              <a:t>Durch epidemiologische Studien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werden Feinstaubauswirkungen untersucht?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Durch Fallbeobachtungen</a:t>
            </a:r>
          </a:p>
          <a:p>
            <a:pPr lvl="1"/>
            <a:r>
              <a:rPr lang="de-DE" dirty="0" smtClean="0"/>
              <a:t>Einzelfallbeobachtungen im Rahmen von hohen Belastungen, z.B.  bei Abrissarbeiten kommen Arbeiter mit Symptomen in Arztpraxen</a:t>
            </a:r>
          </a:p>
          <a:p>
            <a:pPr lvl="1"/>
            <a:r>
              <a:rPr lang="de-DE" dirty="0" smtClean="0"/>
              <a:t>z.B. eingewiesene Krankheitsfälle im Verhältnis zur Luftbelastung</a:t>
            </a:r>
          </a:p>
          <a:p>
            <a:pPr lvl="1"/>
            <a:r>
              <a:rPr lang="de-DE" dirty="0" smtClean="0"/>
              <a:t>Anstieg von Arztkonsultationen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werden Feinstaubauswirkungen untersucht?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Durch Fallbeobachtungen</a:t>
            </a:r>
          </a:p>
          <a:p>
            <a:r>
              <a:rPr lang="de-DE" dirty="0" smtClean="0"/>
              <a:t>Durch Tierversuche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Durch epidemiologische Studien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werden Feinstaubauswirkungen untersucht?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/>
              <a:t>Durch Tierversuche</a:t>
            </a:r>
          </a:p>
          <a:p>
            <a:pPr lvl="1"/>
            <a:r>
              <a:rPr lang="de-DE" dirty="0" smtClean="0"/>
              <a:t>Diverse Versuchsanordnungen, wie rauchende Mäuse und Hunde etc.</a:t>
            </a:r>
          </a:p>
          <a:p>
            <a:pPr lvl="1"/>
            <a:r>
              <a:rPr lang="de-DE" dirty="0" smtClean="0"/>
              <a:t>„Dieselruß ist eindeutig krebserzeugend im Tierversuch“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werden Feinstaubauswirkungen untersucht?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Durch Fallbeobachtungen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Durch Tierversuche</a:t>
            </a:r>
          </a:p>
          <a:p>
            <a:r>
              <a:rPr lang="de-DE" dirty="0" smtClean="0"/>
              <a:t>Durch epidemiologische Studien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Kurze Zusammenfassung: Stäube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Epidemiologie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err="1" smtClean="0"/>
              <a:t>Epidemiologen</a:t>
            </a:r>
            <a:r>
              <a:rPr lang="de-DE" dirty="0" smtClean="0"/>
              <a:t> messen die Häufigkeit von Risikofaktoren und Krankheiten in der Bevölkerung</a:t>
            </a:r>
          </a:p>
          <a:p>
            <a:r>
              <a:rPr lang="de-DE" dirty="0" smtClean="0"/>
              <a:t>Dann stellen sie Vergleiche an:  </a:t>
            </a:r>
          </a:p>
          <a:p>
            <a:pPr lvl="1"/>
            <a:r>
              <a:rPr lang="de-DE" dirty="0" smtClean="0"/>
              <a:t>Wer hat ein besonders hohes Risiko für welche Erkrankung?</a:t>
            </a:r>
          </a:p>
          <a:p>
            <a:pPr lvl="1"/>
            <a:r>
              <a:rPr lang="de-DE" dirty="0" smtClean="0"/>
              <a:t>Wie unterscheiden sich Risikofaktoren für Gesunde und Kranke?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Epidemiologie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Generell möchte man mit epidemiologischen Methoden und Studien den Zusammenhang zwischen Exposition gegenüber Risikofaktoren und Erkrankung ermitteln</a:t>
            </a:r>
          </a:p>
          <a:p>
            <a:endParaRPr lang="de-DE" dirty="0" smtClean="0"/>
          </a:p>
          <a:p>
            <a:r>
              <a:rPr lang="de-DE" dirty="0" err="1" smtClean="0"/>
              <a:t>Kohortenstudien</a:t>
            </a:r>
            <a:r>
              <a:rPr lang="de-DE" dirty="0" smtClean="0"/>
              <a:t> (engl. </a:t>
            </a:r>
            <a:r>
              <a:rPr lang="de-DE" dirty="0" err="1" smtClean="0"/>
              <a:t>cohort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) untersuchen definierte Gruppen von Menschen mit und ohne Exposition einem Risikofaktor gegenüber über eine längere Zeit und messen am Ende des Beobachtungszeitraums den Erkrankungsstatus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Epidemiologie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Beispielsweise erhöht Rauchen von täglich 20 Zigaretten gegenüber Nicht-Rauchen das Risiko, an Lungenkrebs zu erkranken, um den Faktor 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Mortalität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6916" t="29358" r="27804" b="15398"/>
          <a:stretch>
            <a:fillRect/>
          </a:stretch>
        </p:blipFill>
        <p:spPr bwMode="auto">
          <a:xfrm>
            <a:off x="1071538" y="1500174"/>
            <a:ext cx="6870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Gesundheitsschäden durch Feinstaub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Akute und langfristige gesundheitliche Wirkungen von Feinstaub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Kurzzeitwirkungen von Feinstaub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Langzeitwirkungen von Feinstaub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Lungenfunktion, vor allem von Asthmakranken</a:t>
            </a:r>
          </a:p>
          <a:p>
            <a:r>
              <a:rPr lang="de-DE" sz="2000" dirty="0" smtClean="0"/>
              <a:t>Gehäufte KH-Einweisungen aufgrund von Husten, Auswurf, Atembeschwerden</a:t>
            </a:r>
          </a:p>
          <a:p>
            <a:r>
              <a:rPr lang="de-DE" sz="2000" dirty="0" smtClean="0"/>
              <a:t>Häufung von KH- Einweisungen aufgrund von Herzbeschwerden, Bluthochdruck, Herzinfarkt, Herzrhythmusstörungen</a:t>
            </a:r>
          </a:p>
          <a:p>
            <a:r>
              <a:rPr lang="de-DE" sz="2000" dirty="0" smtClean="0"/>
              <a:t>deutliche Erhöhung der Schrittmacheraktivität nach Episoden mit erhöhter Staubexposition auf</a:t>
            </a:r>
            <a:endParaRPr lang="de-DE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wenige umweltepidemiologische Studien</a:t>
            </a:r>
          </a:p>
          <a:p>
            <a:r>
              <a:rPr lang="de-DE" sz="2000" dirty="0" smtClean="0"/>
              <a:t>Es werden „</a:t>
            </a:r>
            <a:r>
              <a:rPr lang="de-DE" sz="2000" dirty="0" err="1" smtClean="0"/>
              <a:t>Kohortenstudien“durchgeführt</a:t>
            </a:r>
            <a:r>
              <a:rPr lang="de-DE" sz="2000" dirty="0" smtClean="0"/>
              <a:t>, bei denen eine große Bevölkerungsgruppe über viele Jahre hinweg immer wieder untersucht wird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Langzeitstudien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5 amerikanische Studien: </a:t>
            </a:r>
          </a:p>
          <a:p>
            <a:pPr lvl="1"/>
            <a:r>
              <a:rPr lang="de-DE" sz="1600" dirty="0" smtClean="0"/>
              <a:t>die „American</a:t>
            </a:r>
            <a:r>
              <a:rPr lang="en-US" sz="1600" dirty="0" smtClean="0"/>
              <a:t>Cancer Society Study“, die „Harvard Six City Study“, die „Adventist Health Study of Smog“, die „Women’s Health Initiative Study“ und die „Veterans‘ Administration Cohort Mortality </a:t>
            </a:r>
            <a:r>
              <a:rPr lang="de-DE" sz="1700" dirty="0" smtClean="0"/>
              <a:t>Study“</a:t>
            </a:r>
          </a:p>
          <a:p>
            <a:pPr lvl="1"/>
            <a:r>
              <a:rPr lang="de-DE" sz="2000" dirty="0" smtClean="0"/>
              <a:t>eine Studie aus Frankreich, </a:t>
            </a:r>
          </a:p>
          <a:p>
            <a:pPr lvl="1"/>
            <a:r>
              <a:rPr lang="de-DE" sz="1600" dirty="0" smtClean="0"/>
              <a:t>die „</a:t>
            </a:r>
            <a:r>
              <a:rPr lang="de-DE" sz="1600" dirty="0" err="1" smtClean="0"/>
              <a:t>Netherlands</a:t>
            </a:r>
            <a:r>
              <a:rPr lang="de-DE" sz="1600" dirty="0" smtClean="0"/>
              <a:t> </a:t>
            </a:r>
            <a:r>
              <a:rPr lang="de-DE" sz="1600" dirty="0" err="1" smtClean="0"/>
              <a:t>Cohort</a:t>
            </a:r>
            <a:r>
              <a:rPr lang="de-DE" sz="1600" dirty="0" smtClean="0"/>
              <a:t> Study on </a:t>
            </a:r>
            <a:r>
              <a:rPr lang="de-DE" sz="1600" dirty="0" err="1" smtClean="0"/>
              <a:t>Diet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Cancer</a:t>
            </a:r>
            <a:r>
              <a:rPr lang="de-DE" sz="1600" dirty="0" smtClean="0"/>
              <a:t>“,</a:t>
            </a:r>
          </a:p>
          <a:p>
            <a:pPr lvl="1"/>
            <a:r>
              <a:rPr lang="de-DE" sz="1600" dirty="0" smtClean="0"/>
              <a:t>zwei norwegische </a:t>
            </a:r>
            <a:r>
              <a:rPr lang="de-DE" sz="1600" dirty="0" err="1" smtClean="0"/>
              <a:t>Kohortenstudien</a:t>
            </a:r>
            <a:endParaRPr lang="de-DE" sz="1600" dirty="0" smtClean="0"/>
          </a:p>
          <a:p>
            <a:pPr lvl="1"/>
            <a:r>
              <a:rPr lang="de-DE" sz="1600" dirty="0" smtClean="0"/>
              <a:t>eine Studie, die in Nordrhein-Westfalen durchgeführt wurde, die so genannte „</a:t>
            </a:r>
            <a:r>
              <a:rPr lang="de-DE" sz="1600" dirty="0" err="1" smtClean="0"/>
              <a:t>Feinstaubkohortenstudie</a:t>
            </a:r>
            <a:r>
              <a:rPr lang="de-DE" sz="1600" dirty="0" smtClean="0"/>
              <a:t> Frauen in NRW“</a:t>
            </a: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Alle Studien ergaben mehr oder weniger eine erhöhte Mortalität </a:t>
            </a:r>
          </a:p>
          <a:p>
            <a:r>
              <a:rPr lang="de-DE" sz="2400" dirty="0" smtClean="0"/>
              <a:t>Todesursachen waren</a:t>
            </a:r>
          </a:p>
          <a:p>
            <a:pPr lvl="1"/>
            <a:r>
              <a:rPr lang="de-DE" sz="2000" dirty="0" smtClean="0"/>
              <a:t> Herz/Kreislauferkrankungen</a:t>
            </a:r>
          </a:p>
          <a:p>
            <a:pPr lvl="1"/>
            <a:r>
              <a:rPr lang="de-DE" sz="2000" dirty="0" smtClean="0"/>
              <a:t>COPD</a:t>
            </a:r>
          </a:p>
          <a:p>
            <a:pPr lvl="1"/>
            <a:r>
              <a:rPr lang="de-DE" sz="2000" dirty="0" smtClean="0"/>
              <a:t>Lungenkrebs</a:t>
            </a:r>
          </a:p>
          <a:p>
            <a:pPr lvl="1"/>
            <a:r>
              <a:rPr lang="de-DE" sz="2000" dirty="0" smtClean="0"/>
              <a:t>Krebs allgemein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Langzeitstudien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Die 2001 bis 2004 (2008) durchgeführte Feinstaub-</a:t>
            </a:r>
            <a:r>
              <a:rPr lang="de-DE" sz="1800" dirty="0" err="1" smtClean="0"/>
              <a:t>Kohortenstudie</a:t>
            </a:r>
            <a:r>
              <a:rPr lang="de-DE" sz="1800" dirty="0" smtClean="0"/>
              <a:t> NRW* untersuchte 4.800 Frauen über 60 Jahre</a:t>
            </a:r>
          </a:p>
          <a:p>
            <a:r>
              <a:rPr lang="de-DE" sz="1800" dirty="0" smtClean="0"/>
              <a:t>Sie hat gezeigt, das der Aufenthalt in einer Umgebung mit verkehrsbedingten Luftschadstoffen wie Stickstoffdioxid (NO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) und PM</a:t>
            </a:r>
            <a:r>
              <a:rPr lang="de-DE" sz="1800" baseline="-25000" dirty="0" smtClean="0"/>
              <a:t>10</a:t>
            </a:r>
            <a:r>
              <a:rPr lang="de-DE" sz="1800" dirty="0" smtClean="0"/>
              <a:t>-Feinstaub zu einer erhöhten Sterblichkeit aufgrund von </a:t>
            </a:r>
            <a:r>
              <a:rPr lang="de-DE" sz="1600" dirty="0" smtClean="0"/>
              <a:t>HerzKreislauferkrankung</a:t>
            </a:r>
            <a:r>
              <a:rPr lang="de-DE" sz="1800" dirty="0" smtClean="0"/>
              <a:t>en führen kann.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Nach WHO-Aussagen verkürzt sich infolge des Feinstaubes die durchschnittliche Lebenszeit aller Europäer im Mittel um 8,6 Monate und in Deutschland um 10,2 Monate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357290" y="5572140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*Eine Distanz zwischen Wohnadresse zum Zeitpunkt der Ersterhebung und stark</a:t>
            </a:r>
          </a:p>
          <a:p>
            <a:r>
              <a:rPr lang="de-DE" sz="1400" dirty="0" smtClean="0"/>
              <a:t>befahrenen Straßen in einer Größe von weniger als 50 m im Vergleich zu einer</a:t>
            </a:r>
          </a:p>
          <a:p>
            <a:r>
              <a:rPr lang="de-DE" sz="1400" dirty="0" smtClean="0"/>
              <a:t>Distanz von &gt; 50 m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Staubkohorte in 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Ziel der Staubkohorte in Nordrhein-Westfalen ist es, den Zusammenhang zwischen der Gesamtsterblichkeit und der Todesursachen-spezifischen Mortalität speziell für</a:t>
            </a:r>
          </a:p>
          <a:p>
            <a:r>
              <a:rPr lang="de-DE" dirty="0" smtClean="0"/>
              <a:t>kardiopulmonale und kardiovaskulären Erkrankungen, Erkrankungen der Atemwege sowie Lungenkrebs einerseits und </a:t>
            </a:r>
          </a:p>
          <a:p>
            <a:r>
              <a:rPr lang="de-DE" dirty="0" smtClean="0"/>
              <a:t>der Exposition gegenüber Feinstaub (PM10) und der Berücksichtigung anderer Luftschadstoffe wie NO2 und SO2 andererseits an einer</a:t>
            </a:r>
          </a:p>
          <a:p>
            <a:r>
              <a:rPr lang="de-DE" dirty="0" smtClean="0"/>
              <a:t>Kohorte älterer Frauen zu untersuchen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Staubkohorte in NRW: Ergebnis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Mit kürzerem Abstand zwischen Wohnadresse und verkehrsreichen Straßen nahmen</a:t>
            </a:r>
          </a:p>
          <a:p>
            <a:pPr lvl="1"/>
            <a:r>
              <a:rPr lang="de-DE" dirty="0" smtClean="0"/>
              <a:t>die </a:t>
            </a:r>
            <a:r>
              <a:rPr lang="de-DE" dirty="0" smtClean="0">
                <a:solidFill>
                  <a:srgbClr val="FF0000"/>
                </a:solidFill>
              </a:rPr>
              <a:t>Gesamtsterblichkeit</a:t>
            </a:r>
            <a:r>
              <a:rPr lang="de-DE" dirty="0" smtClean="0"/>
              <a:t> und die Sterblichkeit an kardiopulmonalen und </a:t>
            </a:r>
            <a:r>
              <a:rPr lang="de-DE" dirty="0" err="1" smtClean="0"/>
              <a:t>kardiovaskulärenTodesursachen</a:t>
            </a:r>
            <a:r>
              <a:rPr lang="de-DE" dirty="0" smtClean="0"/>
              <a:t>, </a:t>
            </a:r>
          </a:p>
          <a:p>
            <a:pPr lvl="1"/>
            <a:r>
              <a:rPr lang="de-DE" dirty="0" smtClean="0"/>
              <a:t>sowie an </a:t>
            </a:r>
            <a:r>
              <a:rPr lang="de-DE" dirty="0" err="1" smtClean="0"/>
              <a:t>Atemwegserkrankungen</a:t>
            </a:r>
            <a:r>
              <a:rPr lang="de-DE" dirty="0" smtClean="0"/>
              <a:t> statistisch signifikant zu</a:t>
            </a:r>
          </a:p>
          <a:p>
            <a:r>
              <a:rPr lang="de-DE" dirty="0" smtClean="0"/>
              <a:t>Die Lungenkrebsmortalität war statistisch signifikant erhöht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</a:t>
            </a:r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44142" y="1219200"/>
            <a:ext cx="306789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4286248" y="2643182"/>
            <a:ext cx="4038600" cy="208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Staubkohorte in NRW: Ergebnis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Aber:</a:t>
            </a:r>
          </a:p>
          <a:p>
            <a:pPr lvl="1"/>
            <a:r>
              <a:rPr lang="de-DE" sz="2500" dirty="0" smtClean="0"/>
              <a:t>Analog zur Feinstaub-</a:t>
            </a:r>
            <a:r>
              <a:rPr lang="de-DE" sz="2500" dirty="0" err="1" smtClean="0"/>
              <a:t>Kohortenstudie</a:t>
            </a:r>
            <a:r>
              <a:rPr lang="de-DE" sz="2500" dirty="0" smtClean="0"/>
              <a:t> Frauen in NRW berichtet , die AHSMOG Studie, die den Zusammenhang zwischen PM</a:t>
            </a:r>
            <a:r>
              <a:rPr lang="de-DE" sz="1100" dirty="0" smtClean="0"/>
              <a:t>10 </a:t>
            </a:r>
            <a:r>
              <a:rPr lang="de-DE" sz="2500" dirty="0" smtClean="0"/>
              <a:t>Exposition und Sterblichkeit an </a:t>
            </a:r>
            <a:r>
              <a:rPr lang="de-DE" sz="2500" dirty="0" err="1" smtClean="0"/>
              <a:t>Atemwegserkrankungen</a:t>
            </a:r>
            <a:r>
              <a:rPr lang="de-DE" sz="2500" dirty="0" smtClean="0"/>
              <a:t> analysiert hat (Abbey et al. 1999) von </a:t>
            </a:r>
            <a:r>
              <a:rPr lang="de-DE" sz="2500" dirty="0" smtClean="0">
                <a:solidFill>
                  <a:srgbClr val="FF0000"/>
                </a:solidFill>
              </a:rPr>
              <a:t>keinem statistisch signifikanten </a:t>
            </a:r>
            <a:r>
              <a:rPr lang="de-DE" sz="2500" dirty="0" smtClean="0"/>
              <a:t>Zusammenhang</a:t>
            </a:r>
          </a:p>
          <a:p>
            <a:pPr lvl="1"/>
            <a:r>
              <a:rPr lang="de-DE" dirty="0" smtClean="0"/>
              <a:t>Es handelt sich bei den Expositionen immer um einen Luftschadstoffmix und es ist schwer, dies einzelnen Schadstoffkomponenten zuzuordnen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Gesundheitsrisiken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Atemwege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Atemwege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Die bronchiale Reaktionsbereitschaft  steigt an</a:t>
            </a:r>
          </a:p>
          <a:p>
            <a:r>
              <a:rPr lang="de-DE" sz="1800" dirty="0" smtClean="0"/>
              <a:t>Der Atemwiderstand erhöht sich</a:t>
            </a:r>
          </a:p>
          <a:p>
            <a:r>
              <a:rPr lang="de-DE" sz="1800" dirty="0" smtClean="0"/>
              <a:t>Entzündlichen Reaktionen können in den oberen und den unteren Atemwegen entstehen</a:t>
            </a:r>
          </a:p>
          <a:p>
            <a:r>
              <a:rPr lang="de-DE" sz="1800" dirty="0" smtClean="0"/>
              <a:t>Asthmabereitschaft nimmt zu</a:t>
            </a:r>
          </a:p>
          <a:p>
            <a:r>
              <a:rPr lang="de-DE" sz="1800" dirty="0" smtClean="0"/>
              <a:t>Es kommt zu Husten, später  zu</a:t>
            </a:r>
          </a:p>
          <a:p>
            <a:r>
              <a:rPr lang="de-DE" sz="1800" dirty="0" smtClean="0"/>
              <a:t>Allgemeinsymptomen, wie Kopfschmerzen</a:t>
            </a:r>
            <a:endParaRPr lang="de-DE" sz="18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Kurzzeitexposition: </a:t>
            </a:r>
          </a:p>
          <a:p>
            <a:pPr lvl="1"/>
            <a:r>
              <a:rPr lang="de-DE" sz="1800" dirty="0" smtClean="0"/>
              <a:t>Es reagieren zunächst Kranke mit vorgeschädigter Lunge</a:t>
            </a:r>
          </a:p>
          <a:p>
            <a:r>
              <a:rPr lang="de-DE" dirty="0" smtClean="0"/>
              <a:t>Langzeitexposition:</a:t>
            </a:r>
          </a:p>
          <a:p>
            <a:pPr lvl="1"/>
            <a:r>
              <a:rPr lang="de-DE" sz="2000" dirty="0" smtClean="0"/>
              <a:t>Häufigkeit von Asthma und Bronchitis nimmt zu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Weitere vermutete Gesundheitsrisiken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Gefäßsystem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Atemwege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die Entstehung und Progression der Arteriosklerose mit befördert</a:t>
            </a:r>
          </a:p>
          <a:p>
            <a:pPr lvl="1"/>
            <a:r>
              <a:rPr lang="de-DE" sz="1800" dirty="0" smtClean="0"/>
              <a:t>Herzinfarkte, Schlaganfälle, Nierenschäden, periphere Durchblutungsstörungen</a:t>
            </a:r>
          </a:p>
          <a:p>
            <a:r>
              <a:rPr lang="de-DE" sz="2000" dirty="0" smtClean="0"/>
              <a:t>Heinz Nixdorf Recall Studie: </a:t>
            </a:r>
          </a:p>
          <a:p>
            <a:pPr lvl="1"/>
            <a:r>
              <a:rPr lang="de-DE" sz="1800" dirty="0" smtClean="0"/>
              <a:t>Steigendes Infarktrisiko an der B1</a:t>
            </a:r>
            <a:endParaRPr lang="de-DE" sz="18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/>
              <a:t>Kinderstudien (Ostdeutschland, Schweiz, Kalifornien)</a:t>
            </a:r>
          </a:p>
          <a:p>
            <a:pPr lvl="1"/>
            <a:r>
              <a:rPr lang="de-DE" dirty="0" smtClean="0"/>
              <a:t>Erhöhte  Häufigkeit von Bronchitis, Sinusitis und häufigen Erkältungen </a:t>
            </a:r>
          </a:p>
          <a:p>
            <a:pPr lvl="1"/>
            <a:r>
              <a:rPr lang="de-DE" dirty="0" smtClean="0"/>
              <a:t>Verzögerte </a:t>
            </a:r>
            <a:r>
              <a:rPr lang="de-DE" dirty="0" err="1" smtClean="0"/>
              <a:t>Lungenfkt</a:t>
            </a:r>
            <a:r>
              <a:rPr lang="de-DE" dirty="0" smtClean="0"/>
              <a:t>. Entwicklung (Lungenwachstum)</a:t>
            </a:r>
          </a:p>
          <a:p>
            <a:r>
              <a:rPr lang="de-DE" dirty="0" smtClean="0"/>
              <a:t>SALIA Studie (NRW)</a:t>
            </a:r>
          </a:p>
          <a:p>
            <a:pPr lvl="1"/>
            <a:r>
              <a:rPr lang="de-DE" dirty="0" smtClean="0"/>
              <a:t>Erhöhtes Risiko für obstruktive AWE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Weitere vermutete Gesundheitsrisiken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Allergie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Diabetes mellitus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Laborexperimente weisen auf die Möglichkeit hin, dass das Risiko </a:t>
            </a:r>
            <a:r>
              <a:rPr lang="de-DE" sz="1800" b="1" dirty="0" smtClean="0"/>
              <a:t>Allergien zu entwickeln  durch Feinstäube </a:t>
            </a:r>
            <a:r>
              <a:rPr lang="de-DE" sz="1800" dirty="0" smtClean="0"/>
              <a:t>steigt</a:t>
            </a:r>
          </a:p>
          <a:p>
            <a:r>
              <a:rPr lang="de-DE" sz="1800" dirty="0" smtClean="0"/>
              <a:t>Die allergiefördernde Wirkung von </a:t>
            </a:r>
            <a:r>
              <a:rPr lang="de-DE" sz="1800" dirty="0" err="1" smtClean="0"/>
              <a:t>Dieselruss</a:t>
            </a:r>
            <a:r>
              <a:rPr lang="de-DE" sz="1800" dirty="0" smtClean="0"/>
              <a:t> gilt als gesichert</a:t>
            </a:r>
            <a:endParaRPr lang="de-DE" sz="18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derzeit nur wenige Erkenntnisse vorhanden</a:t>
            </a:r>
          </a:p>
          <a:p>
            <a:r>
              <a:rPr lang="de-DE" dirty="0" smtClean="0"/>
              <a:t>Labor- und Tierversuche deuten auf einen kausalen Zusammenhang zwischen Luftschadstoffen und Diabetes mellitus Typ II hin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571604" y="564357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Feinstäube können eine unterschwellige Entzündungsreaktion im gesamten Körper hervorrufen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Weitere vermutete Gesundheitsrisiken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Hirnschäden (Tierversuche)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Hirnschäden (Menschen)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Tiere bekamen belastete Stadtluft zum Atmen</a:t>
            </a:r>
          </a:p>
          <a:p>
            <a:pPr lvl="1"/>
            <a:r>
              <a:rPr lang="de-DE" sz="1200" dirty="0" smtClean="0"/>
              <a:t>Kernspinaufnahmen ihrer Hirne und Analysen nach deren Tod zeigten, dass ihre Blut-Hirn-Schranke nicht mehr gut funktionierte</a:t>
            </a:r>
          </a:p>
          <a:p>
            <a:r>
              <a:rPr lang="de-DE" sz="1600" dirty="0" smtClean="0"/>
              <a:t>Versuche an Ratten und Mäusen zeigen, dass Feinstaub bis ins Hirn vordringen und dort entzündliche Reaktionen hervorrufen kann</a:t>
            </a:r>
          </a:p>
          <a:p>
            <a:endParaRPr lang="de-DE" sz="1600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Kinder (Mexico City), die stark verschmutzte Luft atmeten, wiesen auffällig oft kognitive Störungen auf</a:t>
            </a:r>
          </a:p>
          <a:p>
            <a:r>
              <a:rPr lang="de-DE" sz="2000" dirty="0" smtClean="0"/>
              <a:t>Studie an 200 etwa zehnjährigen Kindern aus Boston kam zu dem Ergebnis, dass mit steigender Luftverschmutzung im Wohnumfeld die kindliche Intelligenzleistung sinkt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57356" y="564357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Hirnschäden durch Ultrafeine</a:t>
            </a:r>
          </a:p>
          <a:p>
            <a:r>
              <a:rPr lang="de-DE" dirty="0" smtClean="0"/>
              <a:t>Partikel:  sind sehr schwierig zu messen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 welches Weise wirken sehr feine Stäube schädlich?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Vieles ist noch nicht bekannt !</a:t>
            </a:r>
          </a:p>
          <a:p>
            <a:endParaRPr lang="de-DE" dirty="0" smtClean="0"/>
          </a:p>
          <a:p>
            <a:r>
              <a:rPr lang="de-DE" dirty="0" smtClean="0"/>
              <a:t>Es kommt auf die </a:t>
            </a:r>
            <a:r>
              <a:rPr lang="de-DE" dirty="0" smtClean="0">
                <a:solidFill>
                  <a:srgbClr val="FF0000"/>
                </a:solidFill>
              </a:rPr>
              <a:t>Zusammensetzung der Stäube </a:t>
            </a:r>
            <a:r>
              <a:rPr lang="de-DE" dirty="0" smtClean="0"/>
              <a:t>an</a:t>
            </a:r>
          </a:p>
          <a:p>
            <a:pPr lvl="1"/>
            <a:r>
              <a:rPr lang="de-DE" dirty="0" smtClean="0"/>
              <a:t>z.B. bewirken Stäube, die Nickel enthalten, eine Erhöhung des Risikos, an Allergien zu leiden oder aber auch an sog. </a:t>
            </a:r>
            <a:r>
              <a:rPr lang="de-DE" dirty="0" err="1" smtClean="0"/>
              <a:t>kardiovasculären</a:t>
            </a:r>
            <a:r>
              <a:rPr lang="de-DE" dirty="0" smtClean="0"/>
              <a:t> Erkrankungen  zu sterben</a:t>
            </a:r>
          </a:p>
          <a:p>
            <a:pPr lvl="1"/>
            <a:r>
              <a:rPr lang="de-DE" dirty="0" smtClean="0"/>
              <a:t>Bestimmte Chemikalien, die als krebserregend bekannt sind, befinden sich auf den Oberflächen von Feinpartikeln</a:t>
            </a:r>
          </a:p>
          <a:p>
            <a:pPr lvl="1"/>
            <a:r>
              <a:rPr lang="de-DE" dirty="0" smtClean="0"/>
              <a:t>Stäube &gt; 2,5 </a:t>
            </a:r>
            <a:r>
              <a:rPr lang="de-DE" dirty="0" err="1" smtClean="0"/>
              <a:t>ug</a:t>
            </a:r>
            <a:r>
              <a:rPr lang="de-DE" dirty="0" smtClean="0"/>
              <a:t> verursachen sog. „</a:t>
            </a:r>
            <a:r>
              <a:rPr lang="de-DE" dirty="0" err="1" smtClean="0"/>
              <a:t>oxidativen</a:t>
            </a:r>
            <a:r>
              <a:rPr lang="de-DE" dirty="0" smtClean="0"/>
              <a:t> Stress“ in den Zellen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Nanopartikel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Wo kommen sie her?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Nanopartikel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Natürliche Nanopartikel:</a:t>
            </a:r>
          </a:p>
          <a:p>
            <a:pPr lvl="1"/>
            <a:r>
              <a:rPr lang="de-DE" dirty="0" smtClean="0"/>
              <a:t>Sandstäube aus der Sahara</a:t>
            </a:r>
          </a:p>
          <a:p>
            <a:pPr lvl="1"/>
            <a:r>
              <a:rPr lang="de-DE" dirty="0" err="1" smtClean="0"/>
              <a:t>Siliziumpartikel</a:t>
            </a:r>
            <a:r>
              <a:rPr lang="de-DE" dirty="0" smtClean="0"/>
              <a:t> aus dem Weltraum</a:t>
            </a:r>
          </a:p>
          <a:p>
            <a:pPr lvl="1"/>
            <a:r>
              <a:rPr lang="de-DE" dirty="0" err="1" smtClean="0"/>
              <a:t>Dimethylsulfid</a:t>
            </a:r>
            <a:r>
              <a:rPr lang="de-DE" dirty="0" smtClean="0"/>
              <a:t> aus Algen</a:t>
            </a:r>
          </a:p>
          <a:p>
            <a:r>
              <a:rPr lang="de-DE" dirty="0" smtClean="0"/>
              <a:t>Künstlich hergestellte Nanopartikel</a:t>
            </a:r>
          </a:p>
          <a:p>
            <a:pPr lvl="1"/>
            <a:r>
              <a:rPr lang="de-DE" dirty="0" smtClean="0"/>
              <a:t>Z.B. Titandioxid (Sonnenschutz)</a:t>
            </a:r>
          </a:p>
          <a:p>
            <a:r>
              <a:rPr lang="de-DE" dirty="0" smtClean="0"/>
              <a:t>Unbeabsichtigt freigesetzte Nanopartikel</a:t>
            </a:r>
            <a:endParaRPr lang="de-DE" dirty="0"/>
          </a:p>
          <a:p>
            <a:pPr lvl="1"/>
            <a:r>
              <a:rPr lang="de-DE" dirty="0" smtClean="0"/>
              <a:t>Z.B. Autoabgase</a:t>
            </a:r>
          </a:p>
        </p:txBody>
      </p:sp>
      <p:sp>
        <p:nvSpPr>
          <p:cNvPr id="5" name="Rechteck 4"/>
          <p:cNvSpPr/>
          <p:nvPr/>
        </p:nvSpPr>
        <p:spPr>
          <a:xfrm>
            <a:off x="2786050" y="6286520"/>
            <a:ext cx="327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http://www.nanopartikel.info/cms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Nanopartikel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Nach Inhalation oder </a:t>
            </a:r>
            <a:r>
              <a:rPr lang="de-DE" dirty="0" err="1" smtClean="0"/>
              <a:t>intratrachealer</a:t>
            </a:r>
            <a:r>
              <a:rPr lang="de-DE" dirty="0" smtClean="0"/>
              <a:t> Instillation von ultrafeinen Partikeln ließ sich insbesondere eine bronchiale Entzündung mit </a:t>
            </a:r>
            <a:r>
              <a:rPr lang="de-DE" dirty="0" err="1" smtClean="0"/>
              <a:t>neutrophilen</a:t>
            </a:r>
            <a:r>
              <a:rPr lang="de-DE" dirty="0" smtClean="0"/>
              <a:t> </a:t>
            </a:r>
            <a:r>
              <a:rPr lang="de-DE" dirty="0" err="1" smtClean="0"/>
              <a:t>Granulozyten</a:t>
            </a:r>
            <a:r>
              <a:rPr lang="de-DE" dirty="0" smtClean="0"/>
              <a:t> nachweisen</a:t>
            </a:r>
          </a:p>
          <a:p>
            <a:r>
              <a:rPr lang="de-DE" dirty="0" smtClean="0"/>
              <a:t>Die Entzündung ist umso stärker, je höher die Anzahl der verabreichten Partikel bei gleicher </a:t>
            </a:r>
            <a:r>
              <a:rPr lang="de-DE" dirty="0" err="1" smtClean="0"/>
              <a:t>Gesamtpartikelmasse</a:t>
            </a:r>
            <a:r>
              <a:rPr lang="de-DE" dirty="0" smtClean="0"/>
              <a:t> ist</a:t>
            </a:r>
          </a:p>
          <a:p>
            <a:r>
              <a:rPr lang="de-DE" dirty="0" smtClean="0"/>
              <a:t>Je geringer die Dichte der größeren Partikel in der Luft ist, umso gefährlicher scheinen Nanopartikel zu wirken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Bronchitis</a:t>
            </a:r>
            <a:endParaRPr lang="de-DE" dirty="0"/>
          </a:p>
        </p:txBody>
      </p:sp>
      <p:pic>
        <p:nvPicPr>
          <p:cNvPr id="1026" name="Picture 2" descr="http://www.visiblebody.com/images/product/respiratory/ipad/Bronchitis-asthma-sympto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571900" cy="2678925"/>
          </a:xfrm>
          <a:prstGeom prst="rect">
            <a:avLst/>
          </a:prstGeom>
          <a:noFill/>
        </p:spPr>
      </p:pic>
      <p:pic>
        <p:nvPicPr>
          <p:cNvPr id="1028" name="Picture 4" descr="http://dccdn.de/pictures.doccheck.com/photos/d/e/d35e904dd1fcc8f87256b13b2de146c5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91901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PM 10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PM 2,5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Partikel mit einem aerodynamischen Durchmesser kleiner 10 </a:t>
            </a:r>
            <a:r>
              <a:rPr lang="de-DE" sz="2000" dirty="0" err="1" smtClean="0"/>
              <a:t>μm</a:t>
            </a:r>
            <a:r>
              <a:rPr lang="de-DE" sz="2000" dirty="0" smtClean="0"/>
              <a:t> (PM 10) können dagegen weiter in die Verzweigungen der Lunge vordringen</a:t>
            </a:r>
          </a:p>
          <a:p>
            <a:r>
              <a:rPr lang="de-DE" sz="2000" dirty="0" smtClean="0"/>
              <a:t>PM 10 wird daher auch als „</a:t>
            </a:r>
            <a:r>
              <a:rPr lang="de-DE" sz="2000" dirty="0" err="1" smtClean="0"/>
              <a:t>inhalierbarer</a:t>
            </a:r>
            <a:r>
              <a:rPr lang="de-DE" sz="2000" dirty="0" smtClean="0"/>
              <a:t> Schwebstaub“, „thorakaler Staub“ oder „Feinstaub“ bezeichnet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PM 2.5 können sie bis in die Lungenbläschen selbst transportiert werden</a:t>
            </a:r>
          </a:p>
          <a:p>
            <a:r>
              <a:rPr lang="de-DE" sz="2000" dirty="0" smtClean="0"/>
              <a:t>PM 2.5 wird daher auch als „</a:t>
            </a:r>
            <a:r>
              <a:rPr lang="de-DE" sz="2000" dirty="0" err="1" smtClean="0"/>
              <a:t>alveolengängiger</a:t>
            </a:r>
            <a:r>
              <a:rPr lang="de-DE" sz="2000" dirty="0" smtClean="0"/>
              <a:t>“ bzw. „lungengängiger“ Staub bezeichnet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Nanopartikel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Nach Gabe von Polystyrol Nanoteilchen im Tierversuch kam es zur Veränderung der Darmwand bei den Versuchstieren</a:t>
            </a:r>
          </a:p>
          <a:p>
            <a:pPr lvl="1"/>
            <a:r>
              <a:rPr lang="de-DE" dirty="0" smtClean="0"/>
              <a:t>Die Laborhühner konnten wesentlich schlechter Eisen aufnehmen</a:t>
            </a:r>
          </a:p>
          <a:p>
            <a:pPr lvl="1"/>
            <a:r>
              <a:rPr lang="de-DE" dirty="0" smtClean="0"/>
              <a:t>Ähnliches Ergebnis bei menschlichen Darmkulturen</a:t>
            </a:r>
          </a:p>
          <a:p>
            <a:r>
              <a:rPr lang="de-DE" dirty="0" smtClean="0"/>
              <a:t>Die Gabe von Titandioxid an Wasserflöhe zeigte Beeinträchtigung der Schwimmfähigkeit von </a:t>
            </a:r>
            <a:r>
              <a:rPr lang="de-DE" smtClean="0"/>
              <a:t>deren Nachkommen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Ozon in Bodennähe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Leitsubstanz des Sommersmogs</a:t>
            </a:r>
          </a:p>
          <a:p>
            <a:r>
              <a:rPr lang="de-DE" dirty="0" smtClean="0"/>
              <a:t>In der Stratosphäre (20 bis 40 Kilometer über der Erdoberfläche) Ozon in großen Mengen vor. Es hat dort die schützende Funktion eines Filters, der die kurzwellige UV-Strahlung abfängt</a:t>
            </a:r>
          </a:p>
          <a:p>
            <a:r>
              <a:rPr lang="de-DE" dirty="0" smtClean="0"/>
              <a:t>Ozon in Bodennähe</a:t>
            </a:r>
          </a:p>
          <a:p>
            <a:pPr lvl="1"/>
            <a:r>
              <a:rPr lang="de-DE" dirty="0" smtClean="0"/>
              <a:t>das Gas entsteht bei intensiver Sonneneinstrahlung durch photochemische Reaktionen von Sauerstoff mit Luftschadstoffen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Ozon in Bodennähe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Leitsubstanz des Sommersmogs</a:t>
            </a:r>
          </a:p>
          <a:p>
            <a:r>
              <a:rPr lang="de-DE" dirty="0" smtClean="0"/>
              <a:t>In der Stratosphäre (20 bis 40 Kilometer über der Erdoberfläche) Ozon in großen Mengen vor. Es hat dort die schützende Funktion eines Filters, der die kurzwellige UV-Strahlung abfängt</a:t>
            </a:r>
          </a:p>
          <a:p>
            <a:r>
              <a:rPr lang="de-DE" dirty="0" smtClean="0"/>
              <a:t>Ozon in Bodennähe</a:t>
            </a:r>
          </a:p>
          <a:p>
            <a:pPr lvl="1"/>
            <a:r>
              <a:rPr lang="de-DE" dirty="0" smtClean="0"/>
              <a:t>das Gas entsteht bei intensiver Sonneneinstrahlung durch photochemische </a:t>
            </a:r>
            <a:r>
              <a:rPr lang="de-DE" b="1" dirty="0" smtClean="0">
                <a:solidFill>
                  <a:srgbClr val="FF0000"/>
                </a:solidFill>
              </a:rPr>
              <a:t>Reaktionen von Sauerstoff mit Luftschadstoffen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b="1" dirty="0" smtClean="0"/>
              <a:t>Wirkungen von Feinstaub auf die Gesundheit</a:t>
            </a:r>
            <a:br>
              <a:rPr lang="de-DE" sz="2400" b="1" dirty="0" smtClean="0"/>
            </a:b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Offene Fragen:</a:t>
            </a:r>
          </a:p>
          <a:p>
            <a:pPr>
              <a:buNone/>
            </a:pPr>
            <a:endParaRPr lang="de-DE" sz="2800" b="1" dirty="0" smtClean="0"/>
          </a:p>
          <a:p>
            <a:r>
              <a:rPr lang="de-DE" sz="2800" dirty="0" smtClean="0"/>
              <a:t>Krebserzeugende Wirkung</a:t>
            </a:r>
          </a:p>
          <a:p>
            <a:r>
              <a:rPr lang="de-DE" sz="2800" dirty="0" smtClean="0"/>
              <a:t>Gefährdung durch ultrafeine Partikel</a:t>
            </a:r>
          </a:p>
          <a:p>
            <a:r>
              <a:rPr lang="de-DE" sz="2800" dirty="0" smtClean="0"/>
              <a:t>Masse oder Zahl als medizinische Einflussgröße</a:t>
            </a:r>
          </a:p>
          <a:p>
            <a:r>
              <a:rPr lang="de-DE" sz="2800" dirty="0" smtClean="0"/>
              <a:t>Bedeutung der chemischen Zusammensetzung der Partikel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b="1" dirty="0" smtClean="0"/>
              <a:t>Wirkungen von Feinstaub auf die Gesundheit</a:t>
            </a:r>
            <a:br>
              <a:rPr lang="de-DE" sz="2400" b="1" dirty="0" smtClean="0"/>
            </a:b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Offene Fragen:</a:t>
            </a:r>
          </a:p>
          <a:p>
            <a:pPr>
              <a:buNone/>
            </a:pPr>
            <a:endParaRPr lang="de-DE" sz="2800" b="1" dirty="0" smtClean="0"/>
          </a:p>
          <a:p>
            <a:r>
              <a:rPr lang="de-DE" sz="2800" dirty="0" smtClean="0"/>
              <a:t>Der Wirkungsbezug stützt sich weitestgehend auf epidemiologisch- statistische </a:t>
            </a:r>
          </a:p>
          <a:p>
            <a:pPr>
              <a:buNone/>
            </a:pPr>
            <a:r>
              <a:rPr lang="de-DE" sz="2800" b="1" i="1" dirty="0" smtClean="0"/>
              <a:t>                     </a:t>
            </a:r>
            <a:r>
              <a:rPr lang="de-DE" sz="3600" b="1" i="1" dirty="0" smtClean="0"/>
              <a:t>Abschätzungen</a:t>
            </a:r>
            <a:endParaRPr lang="de-DE" sz="2800" b="1" i="1" dirty="0" smtClean="0"/>
          </a:p>
          <a:p>
            <a:r>
              <a:rPr lang="de-DE" dirty="0" smtClean="0"/>
              <a:t>Es ist derzeit nach wie vor nicht geklärt, welche </a:t>
            </a:r>
            <a:r>
              <a:rPr lang="de-DE" sz="3200" b="1" i="1" dirty="0" smtClean="0"/>
              <a:t>Eigenschaften der Feinstäube </a:t>
            </a:r>
            <a:r>
              <a:rPr lang="de-DE" dirty="0" smtClean="0"/>
              <a:t>die in epidemiologischen Studien beobachteten Gesundheitseffekte auslösen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die Aufmerksamkeit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Offene Fragen?</a:t>
            </a:r>
            <a:endParaRPr lang="de-DE" sz="2400" dirty="0"/>
          </a:p>
        </p:txBody>
      </p:sp>
      <p:pic>
        <p:nvPicPr>
          <p:cNvPr id="1026" name="Picture 2" descr="http://www.straitstimes.com/sites/straitstimes.com/files/hazeforum0107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311" b="4311"/>
          <a:stretch>
            <a:fillRect/>
          </a:stretch>
        </p:blipFill>
        <p:spPr bwMode="auto">
          <a:xfrm>
            <a:off x="571472" y="1928802"/>
            <a:ext cx="8229600" cy="4270248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714744" y="6488668"/>
            <a:ext cx="213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Clean Air </a:t>
            </a:r>
            <a:r>
              <a:rPr lang="de-DE" dirty="0" err="1" smtClean="0"/>
              <a:t>for</a:t>
            </a:r>
            <a:r>
              <a:rPr lang="de-DE" dirty="0" smtClean="0"/>
              <a:t> Europe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b="1" dirty="0" smtClean="0"/>
              <a:t>Ultrafeine Partikel (Durchmesser &lt; 100 </a:t>
            </a:r>
            <a:r>
              <a:rPr lang="de-DE" b="1" dirty="0" err="1" smtClean="0"/>
              <a:t>nm</a:t>
            </a:r>
            <a:endParaRPr lang="de-DE" b="1" dirty="0" smtClean="0"/>
          </a:p>
          <a:p>
            <a:pPr lvl="1"/>
            <a:r>
              <a:rPr lang="de-DE" b="1" dirty="0" smtClean="0"/>
              <a:t> </a:t>
            </a:r>
            <a:r>
              <a:rPr lang="de-DE" dirty="0" smtClean="0"/>
              <a:t>gemessen als </a:t>
            </a:r>
            <a:r>
              <a:rPr lang="de-DE" dirty="0" err="1" smtClean="0"/>
              <a:t>Partikelanzahl</a:t>
            </a:r>
            <a:r>
              <a:rPr lang="de-DE" dirty="0" smtClean="0"/>
              <a:t> (UFP) oder </a:t>
            </a:r>
            <a:r>
              <a:rPr lang="de-DE" dirty="0" err="1" smtClean="0"/>
              <a:t>Partikelmasse</a:t>
            </a:r>
            <a:r>
              <a:rPr lang="de-DE" dirty="0" smtClean="0"/>
              <a:t> (PM 0,1) sind nochmals um ein Vielfaches kleiner als Feinstäube</a:t>
            </a:r>
          </a:p>
          <a:p>
            <a:pPr lvl="1"/>
            <a:r>
              <a:rPr lang="de-DE" dirty="0" smtClean="0"/>
              <a:t>werden auch in den Lungenbläschen nicht vollständig zurückgehalten</a:t>
            </a:r>
          </a:p>
          <a:p>
            <a:pPr lvl="1"/>
            <a:r>
              <a:rPr lang="de-DE" dirty="0" smtClean="0"/>
              <a:t>Dringen in die Blutgefäße und werden über den Kreislauf im Körper verteilt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b="1" dirty="0" smtClean="0"/>
              <a:t>Ultrafeine Partikel (Durchmesser &lt; 100 </a:t>
            </a:r>
            <a:r>
              <a:rPr lang="de-DE" b="1" dirty="0" err="1" smtClean="0"/>
              <a:t>nm</a:t>
            </a:r>
            <a:endParaRPr lang="de-DE" b="1" dirty="0" smtClean="0"/>
          </a:p>
          <a:p>
            <a:pPr lvl="1"/>
            <a:r>
              <a:rPr lang="de-DE" b="1" dirty="0" smtClean="0"/>
              <a:t> </a:t>
            </a:r>
            <a:r>
              <a:rPr lang="de-DE" dirty="0" smtClean="0"/>
              <a:t>im Körper können dadurch Entzündungen oder</a:t>
            </a:r>
          </a:p>
          <a:p>
            <a:pPr lvl="1"/>
            <a:r>
              <a:rPr lang="de-DE" dirty="0" smtClean="0"/>
              <a:t>Vergiftungserscheinungen hervorgerufen werden</a:t>
            </a:r>
          </a:p>
          <a:p>
            <a:pPr lvl="1"/>
            <a:r>
              <a:rPr lang="de-DE" dirty="0" smtClean="0"/>
              <a:t>Inhalierter Feinstaub kann somit auch außerhalb der Lungen Krankheiten verursachen</a:t>
            </a:r>
          </a:p>
          <a:p>
            <a:pPr lvl="1"/>
            <a:r>
              <a:rPr lang="de-DE" dirty="0" smtClean="0"/>
              <a:t>Erhöhen den „Oxydativen Stress“ in den Zellen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9159" t="8838" r="23364" b="7506"/>
          <a:stretch>
            <a:fillRect/>
          </a:stretch>
        </p:blipFill>
        <p:spPr bwMode="auto">
          <a:xfrm>
            <a:off x="0" y="642938"/>
            <a:ext cx="7808913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Größenvergleich</a:t>
            </a:r>
            <a:br>
              <a:rPr lang="de-DE" b="1" dirty="0" smtClean="0"/>
            </a:br>
            <a:r>
              <a:rPr lang="de-DE" b="1" dirty="0" smtClean="0"/>
              <a:t>Feinstaub - Lungengewebe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35354"/>
            <a:ext cx="8229600" cy="370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Feinstaub in Äthiopien</a:t>
            </a:r>
            <a:endParaRPr lang="de-DE" dirty="0"/>
          </a:p>
        </p:txBody>
      </p:sp>
      <p:pic>
        <p:nvPicPr>
          <p:cNvPr id="1026" name="Picture 2" descr="E:\Bilder\2013\Reise\ÄTHIO FEB\Auswahl\aP10402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640" y="1424622"/>
            <a:ext cx="804672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1527</Words>
  <Application>Microsoft Office PowerPoint</Application>
  <PresentationFormat>Bildschirmpräsentation (4:3)</PresentationFormat>
  <Paragraphs>225</Paragraphs>
  <Slides>45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Okeanos</vt:lpstr>
      <vt:lpstr>Feinstaub</vt:lpstr>
      <vt:lpstr>Kurze Zusammenfassung: Stäube</vt:lpstr>
      <vt:lpstr>Feinstaub</vt:lpstr>
      <vt:lpstr>Feinstaub</vt:lpstr>
      <vt:lpstr>Feinstaub</vt:lpstr>
      <vt:lpstr>Feinstaub</vt:lpstr>
      <vt:lpstr>Folie 7</vt:lpstr>
      <vt:lpstr>Größenvergleich Feinstaub - Lungengewebe</vt:lpstr>
      <vt:lpstr>Feinstaub in Äthiopien</vt:lpstr>
      <vt:lpstr>Feinstaub in Äthiopien</vt:lpstr>
      <vt:lpstr>Feinstaub in Äthiopien</vt:lpstr>
      <vt:lpstr>Feinstaub in Äthiopien</vt:lpstr>
      <vt:lpstr>Feinstaub in Äthiopien</vt:lpstr>
      <vt:lpstr>Wie werden Feinstaubauswirkungen untersucht?</vt:lpstr>
      <vt:lpstr>Wie werden Feinstaubauswirkungen untersucht?</vt:lpstr>
      <vt:lpstr>Wie werden Feinstaubauswirkungen untersucht?</vt:lpstr>
      <vt:lpstr>Wie werden Feinstaubauswirkungen untersucht?</vt:lpstr>
      <vt:lpstr>Wie werden Feinstaubauswirkungen untersucht?</vt:lpstr>
      <vt:lpstr>Wie werden Feinstaubauswirkungen untersucht?</vt:lpstr>
      <vt:lpstr>Epidemiologie</vt:lpstr>
      <vt:lpstr>Epidemiologie</vt:lpstr>
      <vt:lpstr>Epidemiologie</vt:lpstr>
      <vt:lpstr>Mortalität</vt:lpstr>
      <vt:lpstr>Gesundheitsschäden durch Feinstaub</vt:lpstr>
      <vt:lpstr>Akute und langfristige gesundheitliche Wirkungen von Feinstaub</vt:lpstr>
      <vt:lpstr>Langzeitstudien</vt:lpstr>
      <vt:lpstr>Langzeitstudien</vt:lpstr>
      <vt:lpstr>Staubkohorte in NRW</vt:lpstr>
      <vt:lpstr>Staubkohorte in NRW: Ergebnis</vt:lpstr>
      <vt:lpstr>Staubkohorte in NRW: Ergebnis</vt:lpstr>
      <vt:lpstr>Gesundheitsrisiken</vt:lpstr>
      <vt:lpstr>Weitere vermutete Gesundheitsrisiken</vt:lpstr>
      <vt:lpstr>Weitere vermutete Gesundheitsrisiken</vt:lpstr>
      <vt:lpstr>Weitere vermutete Gesundheitsrisiken</vt:lpstr>
      <vt:lpstr>Auf welches Weise wirken sehr feine Stäube schädlich?</vt:lpstr>
      <vt:lpstr>Nanopartikel</vt:lpstr>
      <vt:lpstr>Nanopartikel</vt:lpstr>
      <vt:lpstr>Nanopartikel</vt:lpstr>
      <vt:lpstr>Bronchitis</vt:lpstr>
      <vt:lpstr>Nanopartikel</vt:lpstr>
      <vt:lpstr>Ozon in Bodennähe</vt:lpstr>
      <vt:lpstr>Ozon in Bodennähe</vt:lpstr>
      <vt:lpstr>Wirkungen von Feinstaub auf die Gesundheit </vt:lpstr>
      <vt:lpstr>Wirkungen von Feinstaub auf die Gesundheit </vt:lpstr>
      <vt:lpstr>Vielen Dank für die Aufmerksamkeit</vt:lpstr>
    </vt:vector>
  </TitlesOfParts>
  <Company>PraxNeu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Feinstaub</dc:title>
  <dc:creator>PC1</dc:creator>
  <cp:lastModifiedBy>KHF</cp:lastModifiedBy>
  <cp:revision>88</cp:revision>
  <dcterms:created xsi:type="dcterms:W3CDTF">2013-06-28T06:12:36Z</dcterms:created>
  <dcterms:modified xsi:type="dcterms:W3CDTF">2013-07-23T20:25:45Z</dcterms:modified>
</cp:coreProperties>
</file>